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41DA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91478"/>
  </p:normalViewPr>
  <p:slideViewPr>
    <p:cSldViewPr snapToGrid="0" snapToObjects="1">
      <p:cViewPr varScale="1">
        <p:scale>
          <a:sx n="115" d="100"/>
          <a:sy n="115" d="100"/>
        </p:scale>
        <p:origin x="2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54238" y="286605"/>
            <a:ext cx="6389226" cy="812991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General announcements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5F86D-CA65-4141-918C-6B5ADD80C1BF}"/>
              </a:ext>
            </a:extLst>
          </p:cNvPr>
          <p:cNvSpPr txBox="1"/>
          <p:nvPr/>
        </p:nvSpPr>
        <p:spPr>
          <a:xfrm>
            <a:off x="546410" y="1538868"/>
            <a:ext cx="8307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lab is listed as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Atwood Machine Lab </a:t>
            </a:r>
            <a:r>
              <a:rPr lang="en-US" sz="2000" dirty="0">
                <a:solidFill>
                  <a:srgbClr val="1941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(L-6)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class Website.</a:t>
            </a:r>
            <a:r>
              <a:rPr lang="en-US" sz="2000" dirty="0">
                <a:solidFill>
                  <a:srgbClr val="1941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picture on the next page shows you the set-up (you will note that it is not exactly as presented in the lab write-up—the set-up has been modified over the years for ease of execution).  You will need to </a:t>
            </a:r>
            <a:r>
              <a:rPr lang="en-US" sz="2000" dirty="0">
                <a:solidFill>
                  <a:srgbClr val="1941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instructions explaining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to set up the computer, and </a:t>
            </a:r>
            <a:r>
              <a:rPr lang="en-US" sz="2000" dirty="0">
                <a:solidFill>
                  <a:srgbClr val="1941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data to take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(you will essentially be </a:t>
            </a:r>
            <a:r>
              <a:rPr lang="en-US" sz="2000" dirty="0">
                <a:solidFill>
                  <a:srgbClr val="1941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printing out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graph of the body’s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versus time </a:t>
            </a:r>
            <a:r>
              <a:rPr lang="en-US" sz="2000" dirty="0">
                <a:solidFill>
                  <a:srgbClr val="1941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its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versus time </a:t>
            </a:r>
            <a:r>
              <a:rPr lang="en-US" sz="2000" dirty="0">
                <a:solidFill>
                  <a:srgbClr val="1941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(with a regression line included for that second graph).</a:t>
            </a:r>
          </a:p>
        </p:txBody>
      </p:sp>
    </p:spTree>
    <p:extLst>
      <p:ext uri="{BB962C8B-B14F-4D97-AF65-F5344CB8AC3E}">
        <p14:creationId xmlns:p14="http://schemas.microsoft.com/office/powerpoint/2010/main" val="338298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C86E1E-B37F-194B-87BC-B7BAD61EB6B6}"/>
              </a:ext>
            </a:extLst>
          </p:cNvPr>
          <p:cNvSpPr txBox="1"/>
          <p:nvPr/>
        </p:nvSpPr>
        <p:spPr>
          <a:xfrm>
            <a:off x="289935" y="1109121"/>
            <a:ext cx="34718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Clamp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1941DA"/>
                </a:solidFill>
              </a:rPr>
              <a:t>Smart Pulley </a:t>
            </a:r>
            <a:r>
              <a:rPr lang="en-US" sz="2000" dirty="0"/>
              <a:t>on its side using a </a:t>
            </a:r>
            <a:r>
              <a:rPr lang="en-US" sz="2000" dirty="0">
                <a:solidFill>
                  <a:srgbClr val="1941DA"/>
                </a:solidFill>
              </a:rPr>
              <a:t>Pulley Clamp</a:t>
            </a:r>
            <a:r>
              <a:rPr lang="en-US" sz="2000" dirty="0"/>
              <a:t>, with all strings hanging parallel and vertically (see sketch).  Make the </a:t>
            </a:r>
            <a:r>
              <a:rPr lang="en-US" sz="2000" dirty="0">
                <a:solidFill>
                  <a:srgbClr val="1941DA"/>
                </a:solidFill>
              </a:rPr>
              <a:t>free-hanging mass </a:t>
            </a:r>
            <a:r>
              <a:rPr lang="en-US" sz="2000" dirty="0">
                <a:solidFill>
                  <a:srgbClr val="FF0000"/>
                </a:solidFill>
              </a:rPr>
              <a:t>50.0 grams </a:t>
            </a:r>
            <a:r>
              <a:rPr lang="en-US" sz="2000" dirty="0"/>
              <a:t>and the </a:t>
            </a:r>
            <a:r>
              <a:rPr lang="en-US" sz="2000" dirty="0">
                <a:solidFill>
                  <a:srgbClr val="1941DA"/>
                </a:solidFill>
              </a:rPr>
              <a:t>hanging pulley’s mass </a:t>
            </a:r>
            <a:r>
              <a:rPr lang="en-US" sz="2000" dirty="0">
                <a:solidFill>
                  <a:srgbClr val="FF0000"/>
                </a:solidFill>
              </a:rPr>
              <a:t>100 grams </a:t>
            </a:r>
            <a:r>
              <a:rPr lang="en-US" sz="2000" dirty="0"/>
              <a:t>(note that the </a:t>
            </a:r>
            <a:r>
              <a:rPr lang="en-US" sz="2000" dirty="0">
                <a:solidFill>
                  <a:srgbClr val="1941DA"/>
                </a:solidFill>
              </a:rPr>
              <a:t>actual mass value </a:t>
            </a:r>
            <a:r>
              <a:rPr lang="en-US" sz="2000" dirty="0"/>
              <a:t>for the hanging system will be more as you’ll have to </a:t>
            </a:r>
            <a:r>
              <a:rPr lang="en-US" sz="2000" dirty="0">
                <a:solidFill>
                  <a:srgbClr val="1941DA"/>
                </a:solidFill>
              </a:rPr>
              <a:t>include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FF0000"/>
                </a:solidFill>
              </a:rPr>
              <a:t>mass of the pulley</a:t>
            </a:r>
            <a:r>
              <a:rPr lang="en-US" sz="2000" dirty="0"/>
              <a:t>).   Attach the free end of the string to the </a:t>
            </a:r>
            <a:r>
              <a:rPr lang="en-US" sz="2000" dirty="0">
                <a:solidFill>
                  <a:srgbClr val="1941DA"/>
                </a:solidFill>
              </a:rPr>
              <a:t>Smart Pulley’s </a:t>
            </a:r>
            <a:r>
              <a:rPr lang="en-US" sz="2000" i="1" dirty="0"/>
              <a:t>extension rod </a:t>
            </a:r>
            <a:r>
              <a:rPr lang="en-US" sz="2000" dirty="0">
                <a:solidFill>
                  <a:srgbClr val="1941DA"/>
                </a:solidFill>
              </a:rPr>
              <a:t>or</a:t>
            </a:r>
            <a:r>
              <a:rPr lang="en-US" sz="2000" dirty="0"/>
              <a:t> the nut on the </a:t>
            </a:r>
            <a:r>
              <a:rPr lang="en-US" sz="2000" dirty="0">
                <a:solidFill>
                  <a:srgbClr val="1941DA"/>
                </a:solidFill>
              </a:rPr>
              <a:t>Pulley Clamp </a:t>
            </a:r>
            <a:r>
              <a:rPr lang="en-US" sz="2000" dirty="0"/>
              <a:t>(whichever is most convenient).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70032-0D60-4140-BDAA-2FBB2442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14986" y="1300586"/>
            <a:ext cx="5408341" cy="4056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DC3B13-0314-1442-9713-DD5365B91839}"/>
              </a:ext>
            </a:extLst>
          </p:cNvPr>
          <p:cNvSpPr txBox="1"/>
          <p:nvPr/>
        </p:nvSpPr>
        <p:spPr>
          <a:xfrm>
            <a:off x="3877520" y="4029209"/>
            <a:ext cx="223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all of these lines </a:t>
            </a:r>
            <a:r>
              <a:rPr lang="en-US" sz="2000" dirty="0">
                <a:solidFill>
                  <a:srgbClr val="FF0000"/>
                </a:solidFill>
              </a:rPr>
              <a:t>should be parallel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4238" y="286605"/>
            <a:ext cx="6389226" cy="812991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N2L lab pointers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29656C6-8B54-CE48-9802-42C6B670222B}"/>
              </a:ext>
            </a:extLst>
          </p:cNvPr>
          <p:cNvSpPr/>
          <p:nvPr/>
        </p:nvSpPr>
        <p:spPr>
          <a:xfrm>
            <a:off x="5746750" y="3892550"/>
            <a:ext cx="581571" cy="387350"/>
          </a:xfrm>
          <a:custGeom>
            <a:avLst/>
            <a:gdLst>
              <a:gd name="connsiteX0" fmla="*/ 431800 w 581571"/>
              <a:gd name="connsiteY0" fmla="*/ 0 h 387350"/>
              <a:gd name="connsiteX1" fmla="*/ 577850 w 581571"/>
              <a:gd name="connsiteY1" fmla="*/ 165100 h 387350"/>
              <a:gd name="connsiteX2" fmla="*/ 488950 w 581571"/>
              <a:gd name="connsiteY2" fmla="*/ 342900 h 387350"/>
              <a:gd name="connsiteX3" fmla="*/ 0 w 581571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571" h="387350">
                <a:moveTo>
                  <a:pt x="431800" y="0"/>
                </a:moveTo>
                <a:cubicBezTo>
                  <a:pt x="500062" y="53975"/>
                  <a:pt x="568325" y="107950"/>
                  <a:pt x="577850" y="165100"/>
                </a:cubicBezTo>
                <a:cubicBezTo>
                  <a:pt x="587375" y="222250"/>
                  <a:pt x="585258" y="305858"/>
                  <a:pt x="488950" y="342900"/>
                </a:cubicBezTo>
                <a:cubicBezTo>
                  <a:pt x="392642" y="379942"/>
                  <a:pt x="196321" y="383646"/>
                  <a:pt x="0" y="38735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921EF51-B3D3-2242-8905-9F5362CFB377}"/>
              </a:ext>
            </a:extLst>
          </p:cNvPr>
          <p:cNvSpPr/>
          <p:nvPr/>
        </p:nvSpPr>
        <p:spPr>
          <a:xfrm>
            <a:off x="6330950" y="3905250"/>
            <a:ext cx="177800" cy="222250"/>
          </a:xfrm>
          <a:custGeom>
            <a:avLst/>
            <a:gdLst>
              <a:gd name="connsiteX0" fmla="*/ 177800 w 177800"/>
              <a:gd name="connsiteY0" fmla="*/ 0 h 222250"/>
              <a:gd name="connsiteX1" fmla="*/ 57150 w 177800"/>
              <a:gd name="connsiteY1" fmla="*/ 95250 h 222250"/>
              <a:gd name="connsiteX2" fmla="*/ 0 w 177800"/>
              <a:gd name="connsiteY2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222250">
                <a:moveTo>
                  <a:pt x="177800" y="0"/>
                </a:moveTo>
                <a:cubicBezTo>
                  <a:pt x="132291" y="29104"/>
                  <a:pt x="86783" y="58208"/>
                  <a:pt x="57150" y="95250"/>
                </a:cubicBezTo>
                <a:cubicBezTo>
                  <a:pt x="27517" y="132292"/>
                  <a:pt x="13758" y="177271"/>
                  <a:pt x="0" y="22225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632F75B-307A-0C4E-AD55-8BA6A8218C01}"/>
              </a:ext>
            </a:extLst>
          </p:cNvPr>
          <p:cNvSpPr/>
          <p:nvPr/>
        </p:nvSpPr>
        <p:spPr>
          <a:xfrm>
            <a:off x="6328320" y="3905250"/>
            <a:ext cx="581571" cy="222250"/>
          </a:xfrm>
          <a:custGeom>
            <a:avLst/>
            <a:gdLst>
              <a:gd name="connsiteX0" fmla="*/ 177800 w 177800"/>
              <a:gd name="connsiteY0" fmla="*/ 0 h 222250"/>
              <a:gd name="connsiteX1" fmla="*/ 57150 w 177800"/>
              <a:gd name="connsiteY1" fmla="*/ 95250 h 222250"/>
              <a:gd name="connsiteX2" fmla="*/ 0 w 177800"/>
              <a:gd name="connsiteY2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222250">
                <a:moveTo>
                  <a:pt x="177800" y="0"/>
                </a:moveTo>
                <a:cubicBezTo>
                  <a:pt x="132291" y="29104"/>
                  <a:pt x="86783" y="58208"/>
                  <a:pt x="57150" y="95250"/>
                </a:cubicBezTo>
                <a:cubicBezTo>
                  <a:pt x="27517" y="132292"/>
                  <a:pt x="13758" y="177271"/>
                  <a:pt x="0" y="22225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5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4238" y="286605"/>
            <a:ext cx="6389226" cy="812991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N2L lab pointers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F7CF1-AF1D-1444-AE37-BD9A98DC3FB8}"/>
              </a:ext>
            </a:extLst>
          </p:cNvPr>
          <p:cNvSpPr txBox="1"/>
          <p:nvPr/>
        </p:nvSpPr>
        <p:spPr>
          <a:xfrm>
            <a:off x="486132" y="1493386"/>
            <a:ext cx="8396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“hints for N2L lab” document in the lab’s folder on the class Web site (particularly the second page) before starting;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7B969-7D40-A94D-B818-CA47F9F40F4D}"/>
              </a:ext>
            </a:extLst>
          </p:cNvPr>
          <p:cNvSpPr txBox="1"/>
          <p:nvPr/>
        </p:nvSpPr>
        <p:spPr>
          <a:xfrm>
            <a:off x="486132" y="2576388"/>
            <a:ext cx="8396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finished, clean up.  Please remember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save your data on the computer.  Put all equipment back IN THE SAME DRAWER you took it from.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CFE31-9951-F04A-B32B-FB94E83AA931}"/>
              </a:ext>
            </a:extLst>
          </p:cNvPr>
          <p:cNvSpPr txBox="1"/>
          <p:nvPr/>
        </p:nvSpPr>
        <p:spPr>
          <a:xfrm>
            <a:off x="486132" y="4232585"/>
            <a:ext cx="839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working on the write-up: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A79B2-C835-BB4C-8D45-4DA2BD964E11}"/>
              </a:ext>
            </a:extLst>
          </p:cNvPr>
          <p:cNvSpPr txBox="1"/>
          <p:nvPr/>
        </p:nvSpPr>
        <p:spPr>
          <a:xfrm>
            <a:off x="747134" y="4678327"/>
            <a:ext cx="4519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--Draw FBDs;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9B6C1-D2A1-1747-9680-D0B294FA3549}"/>
              </a:ext>
            </a:extLst>
          </p:cNvPr>
          <p:cNvSpPr txBox="1"/>
          <p:nvPr/>
        </p:nvSpPr>
        <p:spPr>
          <a:xfrm>
            <a:off x="747133" y="4957402"/>
            <a:ext cx="6139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--Sum forces in each direction for each object needed;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032F2-A41E-E847-9AD6-6177A7D7BF63}"/>
              </a:ext>
            </a:extLst>
          </p:cNvPr>
          <p:cNvSpPr txBox="1"/>
          <p:nvPr/>
        </p:nvSpPr>
        <p:spPr>
          <a:xfrm>
            <a:off x="747133" y="5234402"/>
            <a:ext cx="719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--Think about the relationship for acceleration and tension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6359D-F9BA-D146-A6A2-CF875794620C}"/>
              </a:ext>
            </a:extLst>
          </p:cNvPr>
          <p:cNvSpPr txBox="1"/>
          <p:nvPr/>
        </p:nvSpPr>
        <p:spPr>
          <a:xfrm>
            <a:off x="747132" y="3338490"/>
            <a:ext cx="804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--It gives ballpark accelerations for what you should see—if yours are significantly different from those, talk to me before breaking down your set-up!</a:t>
            </a:r>
          </a:p>
        </p:txBody>
      </p:sp>
    </p:spTree>
    <p:extLst>
      <p:ext uri="{BB962C8B-B14F-4D97-AF65-F5344CB8AC3E}">
        <p14:creationId xmlns:p14="http://schemas.microsoft.com/office/powerpoint/2010/main" val="5533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33331</TotalTime>
  <Words>333</Words>
  <Application>Microsoft Macintosh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Apple Chancery</vt:lpstr>
      <vt:lpstr>Arial</vt:lpstr>
      <vt:lpstr>Calibri</vt:lpstr>
      <vt:lpstr>Times New Roman</vt:lpstr>
      <vt:lpstr>Office Theme</vt:lpstr>
      <vt:lpstr>General announcements</vt:lpstr>
      <vt:lpstr>N2L lab pointers</vt:lpstr>
      <vt:lpstr>N2L lab pointers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Microsoft Office User</cp:lastModifiedBy>
  <cp:revision>696</cp:revision>
  <cp:lastPrinted>2017-11-14T01:56:41Z</cp:lastPrinted>
  <dcterms:created xsi:type="dcterms:W3CDTF">2017-08-16T17:34:12Z</dcterms:created>
  <dcterms:modified xsi:type="dcterms:W3CDTF">2020-08-05T23:39:08Z</dcterms:modified>
</cp:coreProperties>
</file>